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3"/>
  </p:notesMasterIdLst>
  <p:handoutMasterIdLst>
    <p:handoutMasterId r:id="rId24"/>
  </p:handoutMasterIdLst>
  <p:sldIdLst>
    <p:sldId id="256" r:id="rId2"/>
    <p:sldId id="318" r:id="rId3"/>
    <p:sldId id="317" r:id="rId4"/>
    <p:sldId id="260" r:id="rId5"/>
    <p:sldId id="261" r:id="rId6"/>
    <p:sldId id="262" r:id="rId7"/>
    <p:sldId id="259" r:id="rId8"/>
    <p:sldId id="263" r:id="rId9"/>
    <p:sldId id="320" r:id="rId10"/>
    <p:sldId id="309" r:id="rId11"/>
    <p:sldId id="310" r:id="rId12"/>
    <p:sldId id="313" r:id="rId13"/>
    <p:sldId id="292" r:id="rId14"/>
    <p:sldId id="321" r:id="rId15"/>
    <p:sldId id="314" r:id="rId16"/>
    <p:sldId id="295" r:id="rId17"/>
    <p:sldId id="322" r:id="rId18"/>
    <p:sldId id="315" r:id="rId19"/>
    <p:sldId id="299" r:id="rId20"/>
    <p:sldId id="301" r:id="rId21"/>
    <p:sldId id="324" r:id="rId22"/>
  </p:sldIdLst>
  <p:sldSz cx="9144000" cy="6858000" type="screen4x3"/>
  <p:notesSz cx="6954838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B2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7" autoAdjust="0"/>
    <p:restoredTop sz="94660"/>
  </p:normalViewPr>
  <p:slideViewPr>
    <p:cSldViewPr>
      <p:cViewPr varScale="1">
        <p:scale>
          <a:sx n="83" d="100"/>
          <a:sy n="83" d="100"/>
        </p:scale>
        <p:origin x="1445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763" cy="467072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9466" y="0"/>
            <a:ext cx="3013763" cy="467072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r">
              <a:defRPr sz="1200"/>
            </a:lvl1pPr>
          </a:lstStyle>
          <a:p>
            <a:fld id="{57943DD3-0850-445B-AC13-5DF31DE909C8}" type="datetimeFigureOut">
              <a:rPr lang="en-US" smtClean="0"/>
              <a:t>12/5/2018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30"/>
            <a:ext cx="3013763" cy="467071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9466" y="8842030"/>
            <a:ext cx="3013763" cy="467071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r">
              <a:defRPr sz="1200"/>
            </a:lvl1pPr>
          </a:lstStyle>
          <a:p>
            <a:fld id="{2E283037-3A32-4620-AC91-01E3CA441A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7650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9466" y="0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r">
              <a:defRPr sz="1200"/>
            </a:lvl1pPr>
          </a:lstStyle>
          <a:p>
            <a:fld id="{DB264802-E64D-4FF8-A662-E286C8F1D0D0}" type="datetimeFigureOut">
              <a:rPr lang="en-GB" smtClean="0"/>
              <a:pPr/>
              <a:t>05/12/2018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30" tIns="46465" rIns="92930" bIns="46465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</p:spPr>
        <p:txBody>
          <a:bodyPr vert="horz" lIns="92930" tIns="46465" rIns="92930" bIns="4646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r">
              <a:defRPr sz="1200"/>
            </a:lvl1pPr>
          </a:lstStyle>
          <a:p>
            <a:fld id="{3B197614-0FAE-4F5F-8085-EE05CBEA746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5540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EF819-FE2C-4698-AB8B-38D14C3DB749}" type="datetime1">
              <a:rPr lang="en-GB" smtClean="0"/>
              <a:t>05/12/2018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The Relationship between External Debt and Economic Growth: Evidence from Albania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0FE1C-247D-49D2-B565-3793E98A6DCC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08311-B03E-493C-8D0E-1C9298689CE1}" type="datetime1">
              <a:rPr lang="en-GB" smtClean="0"/>
              <a:t>05/12/2018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The Relationship between External Debt and Economic Growth: Evidence from Albania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0FE1C-247D-49D2-B565-3793E98A6DCC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A2C44-C883-4C4C-93C4-731DF117694B}" type="datetime1">
              <a:rPr lang="en-GB" smtClean="0"/>
              <a:t>05/12/2018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The Relationship between External Debt and Economic Growth: Evidence from Albania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0FE1C-247D-49D2-B565-3793E98A6DCC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BB73A-3904-410F-A2CD-EEFC1C5947C5}" type="datetime1">
              <a:rPr lang="en-GB" smtClean="0"/>
              <a:t>05/12/2018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The Relationship between External Debt and Economic Growth: Evidence from Albania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0FE1C-247D-49D2-B565-3793E98A6DCC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B6AC7-9F59-4803-8EA3-4FFA7F5A3393}" type="datetime1">
              <a:rPr lang="en-GB" smtClean="0"/>
              <a:t>05/12/2018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The Relationship between External Debt and Economic Growth: Evidence from Albania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0FE1C-247D-49D2-B565-3793E98A6DCC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2D9CF-2125-4349-A7C9-D62C269DB5FB}" type="datetime1">
              <a:rPr lang="en-GB" smtClean="0"/>
              <a:t>05/12/2018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The Relationship between External Debt and Economic Growth: Evidence from Albania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0FE1C-247D-49D2-B565-3793E98A6DCC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E6AA0-94FE-400E-8EF2-6972E44E0AFF}" type="datetime1">
              <a:rPr lang="en-GB" smtClean="0"/>
              <a:t>05/12/2018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The Relationship between External Debt and Economic Growth: Evidence from Albania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0FE1C-247D-49D2-B565-3793E98A6DCC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661F9-621E-446B-B8A2-E35D829BD5EC}" type="datetime1">
              <a:rPr lang="en-GB" smtClean="0"/>
              <a:t>05/12/2018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The Relationship between External Debt and Economic Growth: Evidence from Albania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0FE1C-247D-49D2-B565-3793E98A6DCC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F7453-6258-480F-B54E-67B4BD8AD508}" type="datetime1">
              <a:rPr lang="en-GB" smtClean="0"/>
              <a:t>05/12/2018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The Relationship between External Debt and Economic Growth: Evidence from Albania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0FE1C-247D-49D2-B565-3793E98A6DCC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C0717-C30B-4D2A-8627-2ABCF91B2C3B}" type="datetime1">
              <a:rPr lang="en-GB" smtClean="0"/>
              <a:t>05/12/2018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The Relationship between External Debt and Economic Growth: Evidence from Albania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0FE1C-247D-49D2-B565-3793E98A6DCC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C9466-BE85-4471-9F16-2EDE791561D1}" type="datetime1">
              <a:rPr lang="en-GB" smtClean="0"/>
              <a:t>05/12/2018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The Relationship between External Debt and Economic Growth: Evidence from Albania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0FE1C-247D-49D2-B565-3793E98A6DCC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C51C3F-55E9-4229-AFBA-DCC4DFC3D870}" type="datetime1">
              <a:rPr lang="en-GB" smtClean="0"/>
              <a:t>05/12/2018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The Relationship between External Debt and Economic Growth: Evidence from Albania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70FE1C-247D-49D2-B565-3793E98A6DCC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93988"/>
            <a:ext cx="88392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The </a:t>
            </a:r>
            <a:r>
              <a:rPr lang="en-US" dirty="0" smtClean="0"/>
              <a:t>Relationship </a:t>
            </a:r>
            <a:r>
              <a:rPr lang="en-US" dirty="0" smtClean="0"/>
              <a:t>between External Debt and Economic Growth: Evidence from Albania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3733831" y="4724400"/>
            <a:ext cx="2232791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it-IT" b="1" dirty="0" smtClean="0"/>
          </a:p>
          <a:p>
            <a:pPr algn="ctr"/>
            <a:r>
              <a:rPr lang="it-IT" b="1" dirty="0" smtClean="0"/>
              <a:t>Ermira Kalaj, PhD</a:t>
            </a:r>
          </a:p>
          <a:p>
            <a:pPr algn="ctr"/>
            <a:r>
              <a:rPr lang="it-IT" b="1" dirty="0" smtClean="0"/>
              <a:t>Elvisa Drishti, PhD (C)</a:t>
            </a:r>
          </a:p>
          <a:p>
            <a:pPr algn="ctr"/>
            <a:r>
              <a:rPr lang="it-IT" b="1" dirty="0" smtClean="0"/>
              <a:t>Visar Dizdari, </a:t>
            </a:r>
            <a:r>
              <a:rPr lang="it-IT" b="1" dirty="0" smtClean="0"/>
              <a:t>PhD</a:t>
            </a:r>
          </a:p>
          <a:p>
            <a:pPr algn="ctr"/>
            <a:endParaRPr lang="it-IT" dirty="0" smtClean="0"/>
          </a:p>
          <a:p>
            <a:pPr algn="ctr"/>
            <a:r>
              <a:rPr lang="it-IT" dirty="0" smtClean="0"/>
              <a:t>Shkodër, Albania</a:t>
            </a:r>
          </a:p>
          <a:p>
            <a:pPr algn="ctr"/>
            <a:r>
              <a:rPr lang="it-IT" dirty="0" smtClean="0"/>
              <a:t>December </a:t>
            </a:r>
            <a:r>
              <a:rPr lang="it-IT" dirty="0" smtClean="0"/>
              <a:t>2018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838200"/>
          </a:xfrm>
        </p:spPr>
        <p:txBody>
          <a:bodyPr/>
          <a:lstStyle/>
          <a:p>
            <a:pPr algn="l"/>
            <a:r>
              <a:rPr lang="it-IT" dirty="0" smtClean="0"/>
              <a:t>Data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>
            <a:normAutofit/>
          </a:bodyPr>
          <a:lstStyle/>
          <a:p>
            <a:r>
              <a:rPr lang="it-IT" dirty="0" smtClean="0">
                <a:solidFill>
                  <a:schemeClr val="bg1">
                    <a:lumMod val="75000"/>
                  </a:schemeClr>
                </a:solidFill>
              </a:rPr>
              <a:t>Background and motivation</a:t>
            </a:r>
          </a:p>
          <a:p>
            <a:r>
              <a:rPr lang="it-IT" dirty="0" smtClean="0"/>
              <a:t>Data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Methodology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Regression results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Discussions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The Relationship between External Debt and Economic Growth: Evidence from Albania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838200"/>
          </a:xfrm>
        </p:spPr>
        <p:txBody>
          <a:bodyPr/>
          <a:lstStyle/>
          <a:p>
            <a:pPr algn="l"/>
            <a:r>
              <a:rPr lang="it-IT" dirty="0" smtClean="0"/>
              <a:t>Data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800" dirty="0" smtClean="0"/>
              <a:t>The data on the variables used in this study are taken from the:</a:t>
            </a:r>
          </a:p>
          <a:p>
            <a:pPr lvl="1"/>
            <a:r>
              <a:rPr lang="en-GB" sz="2400" dirty="0" smtClean="0"/>
              <a:t>World Development Indicators, database of World Bank</a:t>
            </a:r>
          </a:p>
          <a:p>
            <a:pPr lvl="1"/>
            <a:r>
              <a:rPr lang="en-GB" sz="2400" dirty="0" smtClean="0"/>
              <a:t>Bank of Albania, reports and statistics</a:t>
            </a:r>
            <a:endParaRPr lang="en-GB" sz="2400" dirty="0"/>
          </a:p>
          <a:p>
            <a:pPr marL="57150" indent="0" algn="just">
              <a:buNone/>
            </a:pPr>
            <a:r>
              <a:rPr lang="en-GB" sz="2800" dirty="0" smtClean="0"/>
              <a:t>The time span of the data is from 2006 to 2017 (we used quarterly data to increase the number of observations)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The Relationship between External Debt and Economic Growth: Evidence from Albania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838200"/>
          </a:xfrm>
        </p:spPr>
        <p:txBody>
          <a:bodyPr/>
          <a:lstStyle/>
          <a:p>
            <a:pPr algn="l"/>
            <a:r>
              <a:rPr lang="it-IT" dirty="0" smtClean="0"/>
              <a:t>Methodology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>
            <a:normAutofit/>
          </a:bodyPr>
          <a:lstStyle/>
          <a:p>
            <a:r>
              <a:rPr lang="it-IT" dirty="0" smtClean="0">
                <a:solidFill>
                  <a:schemeClr val="bg1">
                    <a:lumMod val="75000"/>
                  </a:schemeClr>
                </a:solidFill>
              </a:rPr>
              <a:t>Background and motivation</a:t>
            </a:r>
          </a:p>
          <a:p>
            <a:r>
              <a:rPr lang="it-IT" dirty="0" smtClean="0">
                <a:solidFill>
                  <a:schemeClr val="bg1">
                    <a:lumMod val="75000"/>
                  </a:schemeClr>
                </a:solidFill>
              </a:rPr>
              <a:t>Data</a:t>
            </a:r>
          </a:p>
          <a:p>
            <a:r>
              <a:rPr lang="en-US" dirty="0" smtClean="0"/>
              <a:t>Methodology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Regression results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Discussions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The Relationship between External Debt and Economic Growth: Evidence from Albania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838200"/>
          </a:xfrm>
        </p:spPr>
        <p:txBody>
          <a:bodyPr/>
          <a:lstStyle/>
          <a:p>
            <a:pPr algn="l"/>
            <a:r>
              <a:rPr lang="it-IT" dirty="0" smtClean="0"/>
              <a:t>Methodology (1)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143000"/>
                <a:ext cx="8229600" cy="4784538"/>
              </a:xfrm>
              <a:ln>
                <a:noFill/>
              </a:ln>
            </p:spPr>
            <p:txBody>
              <a:bodyPr wrap="square">
                <a:normAutofit fontScale="92500" lnSpcReduction="10000"/>
              </a:bodyPr>
              <a:lstStyle/>
              <a:p>
                <a:pPr algn="just">
                  <a:buNone/>
                </a:pPr>
                <a:r>
                  <a:rPr lang="en-US" sz="3600" dirty="0" smtClean="0"/>
                  <a:t>The model of the study uses Granger Causality Test to analyze the direction of the causality between GDP and external debt.</a:t>
                </a:r>
              </a:p>
              <a:p>
                <a:pPr algn="just">
                  <a:buNone/>
                </a:pPr>
                <a:r>
                  <a:rPr lang="en-US" sz="3400" dirty="0" smtClean="0"/>
                  <a:t>The test procedure as described by Granger (1969) is illustrated below;</a:t>
                </a:r>
                <a:endParaRPr lang="en-GB" sz="3400" dirty="0" smtClean="0"/>
              </a:p>
              <a:p>
                <a:pPr>
                  <a:buNone/>
                </a:pPr>
                <a:r>
                  <a:rPr lang="en-US" sz="3600" dirty="0" smtClean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𝐺𝐷𝑃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2800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  <m:e>
                        <m:sSub>
                          <m:sSub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sSub>
                          <m:sSub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𝐺𝐷𝑃</m:t>
                            </m:r>
                          </m:e>
                          <m:sub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</m:oMath>
                </a14:m>
                <a:r>
                  <a:rPr lang="en-US" sz="2800" dirty="0" smtClean="0"/>
                  <a:t>+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en-US" sz="2800" i="1" dirty="0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  <m:e>
                        <m:sSub>
                          <m:sSubPr>
                            <m:ctrlPr>
                              <a:rPr lang="en-US" sz="280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0" i="1" dirty="0" smtClean="0">
                                <a:latin typeface="Cambria Math" panose="02040503050406030204" pitchFamily="18" charset="0"/>
                              </a:rPr>
                              <m:t>𝐵</m:t>
                            </m:r>
                          </m:e>
                          <m:sub>
                            <m:r>
                              <a:rPr lang="en-US" sz="2800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sz="2800" b="0" i="1" dirty="0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  <m:sSub>
                      <m:sSubPr>
                        <m:ctrlPr>
                          <a:rPr lang="en-US" sz="28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∆</m:t>
                        </m:r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𝐸𝐷</m:t>
                        </m:r>
                      </m:e>
                      <m:sub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sSub>
                      <m:sSubPr>
                        <m:ctrlPr>
                          <a:rPr lang="en-US" sz="28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𝑖𝑡</m:t>
                        </m:r>
                      </m:sub>
                    </m:sSub>
                  </m:oMath>
                </a14:m>
                <a:r>
                  <a:rPr lang="en-US" sz="2800" dirty="0" smtClean="0"/>
                  <a:t>  (1)</a:t>
                </a:r>
                <a:r>
                  <a:rPr lang="en-US" sz="2600" dirty="0" smtClean="0"/>
                  <a:t>	</a:t>
                </a:r>
                <a:r>
                  <a:rPr lang="en-US" sz="3600" dirty="0" smtClean="0"/>
                  <a:t> 		</a:t>
                </a:r>
                <a:endParaRPr lang="en-GB" sz="3600" dirty="0" smtClean="0"/>
              </a:p>
              <a:p>
                <a:pPr>
                  <a:buNone/>
                </a:pPr>
                <a:r>
                  <a:rPr lang="en-US" sz="3600" dirty="0" smtClean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𝐸𝐷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28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  <m:e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𝐺𝐷𝑃</m:t>
                            </m:r>
                          </m:e>
                          <m:sub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</m:oMath>
                </a14:m>
                <a:r>
                  <a:rPr lang="en-US" sz="2800" dirty="0"/>
                  <a:t>+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en-US" sz="2800" i="1" dirty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2800" i="1" dirty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2800" i="1" dirty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sz="2800" i="1" dirty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2800" i="1" dirty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  <m:e>
                        <m:sSub>
                          <m:sSubPr>
                            <m:ctrlPr>
                              <a:rPr lang="en-US" sz="28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0" i="1" dirty="0" smtClean="0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US" sz="2800" i="1" dirty="0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sz="2800" i="1" dirty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  <m:sSub>
                      <m:sSubPr>
                        <m:ctrlPr>
                          <a:rPr lang="en-US" sz="28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∆</m:t>
                        </m:r>
                        <m:r>
                          <a:rPr lang="en-US" sz="2800" i="1" dirty="0">
                            <a:latin typeface="Cambria Math" panose="02040503050406030204" pitchFamily="18" charset="0"/>
                          </a:rPr>
                          <m:t>𝐸𝐷</m:t>
                        </m:r>
                      </m:e>
                      <m:sub>
                        <m:r>
                          <a:rPr lang="en-US" sz="2800" i="1" dirty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2800" i="1" dirty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800" i="1" dirty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sSub>
                      <m:sSubPr>
                        <m:ctrlPr>
                          <a:rPr lang="en-US" sz="28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 dirty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8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n-US" sz="2800" i="1" dirty="0">
                            <a:latin typeface="Cambria Math" panose="02040503050406030204" pitchFamily="18" charset="0"/>
                          </a:rPr>
                          <m:t>𝑖𝑡</m:t>
                        </m:r>
                      </m:sub>
                    </m:sSub>
                  </m:oMath>
                </a14:m>
                <a:r>
                  <a:rPr lang="en-US" sz="2800" dirty="0"/>
                  <a:t>     </a:t>
                </a:r>
                <a:r>
                  <a:rPr lang="en-US" sz="2800" dirty="0" smtClean="0"/>
                  <a:t>(2)</a:t>
                </a:r>
              </a:p>
              <a:p>
                <a:pPr>
                  <a:buNone/>
                </a:pPr>
                <a:r>
                  <a:rPr lang="en-US" sz="3600" dirty="0" smtClean="0"/>
                  <a:t>	</a:t>
                </a:r>
                <a:endParaRPr lang="en-GB" sz="3400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143000"/>
                <a:ext cx="8229600" cy="4784538"/>
              </a:xfrm>
              <a:blipFill>
                <a:blip r:embed="rId2"/>
                <a:stretch>
                  <a:fillRect l="-2000" t="-2806" r="-200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The Relationship between External Debt and Economic Growth: Evidence from Albania</a:t>
            </a:r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3535269"/>
            <a:ext cx="8545594" cy="1143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4686275"/>
            <a:ext cx="8492485" cy="12490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838200"/>
          </a:xfrm>
        </p:spPr>
        <p:txBody>
          <a:bodyPr/>
          <a:lstStyle/>
          <a:p>
            <a:pPr algn="l"/>
            <a:r>
              <a:rPr lang="it-IT" dirty="0" smtClean="0"/>
              <a:t>Methodology (2)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143000"/>
                <a:ext cx="8229600" cy="4784538"/>
              </a:xfrm>
              <a:ln>
                <a:noFill/>
              </a:ln>
            </p:spPr>
            <p:txBody>
              <a:bodyPr wrap="square">
                <a:normAutofit fontScale="85000" lnSpcReduction="20000"/>
              </a:bodyPr>
              <a:lstStyle/>
              <a:p>
                <a:pPr algn="just">
                  <a:buNone/>
                </a:pPr>
                <a:r>
                  <a:rPr lang="en-US" sz="3400" dirty="0"/>
                  <a:t>Since carrying out regressions on non stationary time series data would lead to spurious regressions outcomes, we </a:t>
                </a:r>
                <a:r>
                  <a:rPr lang="en-US" sz="3400" dirty="0" smtClean="0"/>
                  <a:t>employ different tests.</a:t>
                </a:r>
                <a:endParaRPr lang="en-US" sz="3400" dirty="0"/>
              </a:p>
              <a:p>
                <a:pPr algn="just">
                  <a:buNone/>
                </a:pPr>
                <a:r>
                  <a:rPr lang="en-US" sz="3400" dirty="0" smtClean="0"/>
                  <a:t>Moreover a linear regression model as represented below was evaluated ;</a:t>
                </a:r>
              </a:p>
              <a:p>
                <a:pPr algn="just">
                  <a:buNone/>
                </a:pPr>
                <a:endParaRPr lang="en-GB" sz="3400" dirty="0" smtClean="0"/>
              </a:p>
              <a:p>
                <a:pPr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𝑙𝑜𝑔𝐺𝐷𝑃𝑝𝑐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𝑙𝑜𝑔𝐸𝐷𝑆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𝑙𝑜𝑔𝐸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𝑆𝑃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en-US" sz="2800" dirty="0" smtClean="0"/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𝑙𝑜𝑔𝐸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  <m:r>
                      <a:rPr lang="en-US" sz="280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dirty="0" smtClean="0"/>
                  <a:t>(3)</a:t>
                </a:r>
                <a:r>
                  <a:rPr lang="en-US" sz="2400" dirty="0" smtClean="0"/>
                  <a:t>	 		</a:t>
                </a:r>
                <a:endParaRPr lang="en-GB" sz="2400" dirty="0" smtClean="0"/>
              </a:p>
              <a:p>
                <a:pPr>
                  <a:buNone/>
                </a:pPr>
                <a:r>
                  <a:rPr lang="en-US" sz="2400" dirty="0" smtClean="0"/>
                  <a:t>Where,</a:t>
                </a:r>
              </a:p>
              <a:p>
                <a:pPr>
                  <a:buNone/>
                </a:pPr>
                <a:r>
                  <a:rPr lang="en-US" sz="2400" dirty="0"/>
                  <a:t>	</a:t>
                </a:r>
                <a:r>
                  <a:rPr lang="en-US" sz="2400" dirty="0" smtClean="0"/>
                  <a:t>	</a:t>
                </a:r>
                <a:r>
                  <a:rPr lang="en-US" sz="2400" dirty="0" err="1" smtClean="0"/>
                  <a:t>GDPpc</a:t>
                </a:r>
                <a:r>
                  <a:rPr lang="en-US" sz="2400" dirty="0" smtClean="0"/>
                  <a:t> represents domestic product per capita,</a:t>
                </a:r>
              </a:p>
              <a:p>
                <a:pPr>
                  <a:buNone/>
                </a:pPr>
                <a:r>
                  <a:rPr lang="en-US" sz="2400" dirty="0"/>
                  <a:t>	</a:t>
                </a:r>
                <a:r>
                  <a:rPr lang="en-US" sz="2400" dirty="0" smtClean="0"/>
                  <a:t>	EDS is the external debt stock,</a:t>
                </a:r>
              </a:p>
              <a:p>
                <a:pPr>
                  <a:buNone/>
                </a:pPr>
                <a:r>
                  <a:rPr lang="en-US" sz="2400" dirty="0"/>
                  <a:t>	</a:t>
                </a:r>
                <a:r>
                  <a:rPr lang="en-US" sz="2400" dirty="0" smtClean="0"/>
                  <a:t>	ESP is the external debt service payment,</a:t>
                </a:r>
              </a:p>
              <a:p>
                <a:pPr>
                  <a:buNone/>
                </a:pPr>
                <a:r>
                  <a:rPr lang="en-US" sz="2400" dirty="0"/>
                  <a:t>	</a:t>
                </a:r>
                <a:r>
                  <a:rPr lang="en-US" sz="2400" dirty="0" smtClean="0"/>
                  <a:t>	E represents export of goods and services</a:t>
                </a:r>
                <a:endParaRPr lang="en-GB" sz="2400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143000"/>
                <a:ext cx="8229600" cy="4784538"/>
              </a:xfrm>
              <a:blipFill>
                <a:blip r:embed="rId2"/>
                <a:stretch>
                  <a:fillRect l="-1556" t="-2934" r="-1556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The Relationship between External Debt and Economic Growth: Evidence from Albania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073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838200"/>
          </a:xfrm>
        </p:spPr>
        <p:txBody>
          <a:bodyPr/>
          <a:lstStyle/>
          <a:p>
            <a:pPr algn="l"/>
            <a:r>
              <a:rPr lang="it-IT" dirty="0" smtClean="0"/>
              <a:t>Regression results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>
            <a:normAutofit/>
          </a:bodyPr>
          <a:lstStyle/>
          <a:p>
            <a:r>
              <a:rPr lang="it-IT" dirty="0" smtClean="0">
                <a:solidFill>
                  <a:schemeClr val="bg1">
                    <a:lumMod val="75000"/>
                  </a:schemeClr>
                </a:solidFill>
              </a:rPr>
              <a:t>Background and motivation</a:t>
            </a:r>
          </a:p>
          <a:p>
            <a:r>
              <a:rPr lang="it-IT" dirty="0" smtClean="0">
                <a:solidFill>
                  <a:schemeClr val="bg1">
                    <a:lumMod val="75000"/>
                  </a:schemeClr>
                </a:solidFill>
              </a:rPr>
              <a:t>Data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Methodology</a:t>
            </a:r>
          </a:p>
          <a:p>
            <a:r>
              <a:rPr lang="en-US" dirty="0" smtClean="0"/>
              <a:t>Regression results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Discussions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The Relationship between External Debt and Economic Growth: Evidence from Albania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571625" y="304800"/>
            <a:ext cx="60007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/>
              <a:t>Table 1: Unit root test result (1) Level (2) First difference</a:t>
            </a:r>
            <a:endParaRPr lang="en-GB" b="1" dirty="0" smtClean="0"/>
          </a:p>
          <a:p>
            <a:endParaRPr lang="en-GB" b="1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The Relationship between External Debt and Economic Growth: Evidence from Albania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936330"/>
            <a:ext cx="5257800" cy="225700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1800" y="3550166"/>
            <a:ext cx="5232400" cy="206983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315200" y="16764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/>
              <a:t>(1)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305675" y="4202505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(2)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571625" y="304800"/>
            <a:ext cx="60007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/>
              <a:t>Table 2: Johansen Test for Co-Integration</a:t>
            </a:r>
            <a:endParaRPr lang="en-GB" b="1" dirty="0" smtClean="0"/>
          </a:p>
          <a:p>
            <a:endParaRPr lang="en-GB" b="1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The Relationship between External Debt and Economic Growth: Evidence from Albania</a:t>
            </a:r>
            <a:endParaRPr lang="en-GB" dirty="0"/>
          </a:p>
        </p:txBody>
      </p:sp>
      <p:sp>
        <p:nvSpPr>
          <p:cNvPr id="10" name="Rectangle 9"/>
          <p:cNvSpPr/>
          <p:nvPr/>
        </p:nvSpPr>
        <p:spPr>
          <a:xfrm>
            <a:off x="1636124" y="3443069"/>
            <a:ext cx="60007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/>
              <a:t>Table 3: Granger causality</a:t>
            </a:r>
            <a:endParaRPr lang="en-GB" b="1" dirty="0" smtClean="0"/>
          </a:p>
          <a:p>
            <a:pPr algn="ctr"/>
            <a:endParaRPr lang="en-GB" b="1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899" y="4114800"/>
            <a:ext cx="8359201" cy="176273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754" y="1147284"/>
            <a:ext cx="8281801" cy="156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49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838200"/>
          </a:xfrm>
        </p:spPr>
        <p:txBody>
          <a:bodyPr/>
          <a:lstStyle/>
          <a:p>
            <a:pPr algn="l"/>
            <a:r>
              <a:rPr lang="it-IT" dirty="0" smtClean="0"/>
              <a:t>Discussions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>
            <a:normAutofit/>
          </a:bodyPr>
          <a:lstStyle/>
          <a:p>
            <a:r>
              <a:rPr lang="it-IT" dirty="0" smtClean="0">
                <a:solidFill>
                  <a:schemeClr val="bg1">
                    <a:lumMod val="75000"/>
                  </a:schemeClr>
                </a:solidFill>
              </a:rPr>
              <a:t>Background and motivation</a:t>
            </a:r>
          </a:p>
          <a:p>
            <a:r>
              <a:rPr lang="it-IT" dirty="0" smtClean="0">
                <a:solidFill>
                  <a:schemeClr val="bg1">
                    <a:lumMod val="75000"/>
                  </a:schemeClr>
                </a:solidFill>
              </a:rPr>
              <a:t>Data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Methodology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Regression results</a:t>
            </a:r>
          </a:p>
          <a:p>
            <a:r>
              <a:rPr lang="en-US" dirty="0" smtClean="0"/>
              <a:t>Discussions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The Relationship between External Debt and Economic Growth: Evidence from Albania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838200"/>
          </a:xfrm>
        </p:spPr>
        <p:txBody>
          <a:bodyPr/>
          <a:lstStyle/>
          <a:p>
            <a:pPr algn="l"/>
            <a:r>
              <a:rPr lang="it-IT" dirty="0" smtClean="0"/>
              <a:t>Discussions (1)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876800"/>
          </a:xfrm>
          <a:ln>
            <a:noFill/>
          </a:ln>
        </p:spPr>
        <p:txBody>
          <a:bodyPr>
            <a:noAutofit/>
          </a:bodyPr>
          <a:lstStyle/>
          <a:p>
            <a:pPr algn="just"/>
            <a:r>
              <a:rPr lang="en-US" sz="2800" dirty="0" smtClean="0"/>
              <a:t>Empirical results show that causation between external debt and growth could not be established in the Albanian context. The null hypothesis is accepted in both directions,</a:t>
            </a:r>
          </a:p>
          <a:p>
            <a:pPr algn="just"/>
            <a:r>
              <a:rPr lang="en-US" sz="2800" dirty="0" smtClean="0"/>
              <a:t>As </a:t>
            </a:r>
            <a:r>
              <a:rPr lang="en-US" sz="2800" dirty="0"/>
              <a:t>causality cannot be established, changes in GDP cannot be predicted with changes in external </a:t>
            </a:r>
            <a:r>
              <a:rPr lang="en-US" sz="2800" dirty="0" smtClean="0"/>
              <a:t>debt.</a:t>
            </a:r>
          </a:p>
          <a:p>
            <a:pPr algn="just"/>
            <a:r>
              <a:rPr lang="en-US" sz="2800" dirty="0" smtClean="0"/>
              <a:t>There is a positive and bidirectional causal effect of export and economic growth. Economic growth has caused the export increase and exports positively affect growth.</a:t>
            </a:r>
          </a:p>
          <a:p>
            <a:endParaRPr lang="en-GB" sz="2800" dirty="0" smtClean="0"/>
          </a:p>
          <a:p>
            <a:pPr>
              <a:buNone/>
            </a:pPr>
            <a:endParaRPr lang="en-GB" sz="2400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The Relationship between External Debt and Economic Growth: Evidence from Albania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838200"/>
          </a:xfrm>
        </p:spPr>
        <p:txBody>
          <a:bodyPr/>
          <a:lstStyle/>
          <a:p>
            <a:pPr algn="l"/>
            <a:r>
              <a:rPr lang="it-IT" dirty="0" smtClean="0"/>
              <a:t>Overview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>
            <a:normAutofit/>
          </a:bodyPr>
          <a:lstStyle/>
          <a:p>
            <a:r>
              <a:rPr lang="it-IT" dirty="0" smtClean="0"/>
              <a:t>Background and motivation</a:t>
            </a:r>
          </a:p>
          <a:p>
            <a:r>
              <a:rPr lang="it-IT" dirty="0" smtClean="0"/>
              <a:t>Data</a:t>
            </a:r>
          </a:p>
          <a:p>
            <a:r>
              <a:rPr lang="en-US" dirty="0" smtClean="0"/>
              <a:t>Methodology</a:t>
            </a:r>
          </a:p>
          <a:p>
            <a:r>
              <a:rPr lang="en-US" dirty="0" smtClean="0"/>
              <a:t>Regression results</a:t>
            </a:r>
          </a:p>
          <a:p>
            <a:r>
              <a:rPr lang="en-US" dirty="0" smtClean="0"/>
              <a:t>Discussions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The Relationship between External Debt and Economic Growth: Evidence from Albania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838200"/>
          </a:xfrm>
        </p:spPr>
        <p:txBody>
          <a:bodyPr/>
          <a:lstStyle/>
          <a:p>
            <a:pPr algn="l"/>
            <a:r>
              <a:rPr lang="it-IT" dirty="0" smtClean="0"/>
              <a:t>Discussions (2)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72730"/>
            <a:ext cx="8229600" cy="4876800"/>
          </a:xfrm>
          <a:ln>
            <a:noFill/>
          </a:ln>
        </p:spPr>
        <p:txBody>
          <a:bodyPr>
            <a:noAutofit/>
          </a:bodyPr>
          <a:lstStyle/>
          <a:p>
            <a:pPr algn="just"/>
            <a:r>
              <a:rPr lang="en-GB" sz="2400" dirty="0" smtClean="0"/>
              <a:t>The lack of relationship between external debt and economic growth might be because of direction of financial flows for selfish reasons rather than promotion of economic development.</a:t>
            </a:r>
          </a:p>
          <a:p>
            <a:pPr algn="just"/>
            <a:r>
              <a:rPr lang="en-GB" sz="2400" dirty="0" smtClean="0"/>
              <a:t>Policy makers should stop accumulating external debt stock overtime and prevent concealing of the motives behind external debt,</a:t>
            </a:r>
          </a:p>
          <a:p>
            <a:pPr algn="just"/>
            <a:r>
              <a:rPr lang="en-GB" sz="2400" dirty="0" smtClean="0"/>
              <a:t>External debt should be mainly used for productive investments, and highest priorities that would direct in yielding economic returns.</a:t>
            </a:r>
          </a:p>
          <a:p>
            <a:pPr algn="just"/>
            <a:r>
              <a:rPr lang="en-GB" sz="2400" dirty="0" smtClean="0"/>
              <a:t>For debt to promote growth in the context of Albania, fiscal discipline and high sense of responsibility in handling public funds should be in focus.</a:t>
            </a:r>
          </a:p>
          <a:p>
            <a:pPr algn="just"/>
            <a:endParaRPr lang="en-GB" sz="2400" dirty="0" smtClean="0"/>
          </a:p>
          <a:p>
            <a:endParaRPr lang="en-GB" sz="24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The Relationship between External Debt and Economic Growth: Evidence from Albania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Thank you! 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3675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838200"/>
          </a:xfrm>
        </p:spPr>
        <p:txBody>
          <a:bodyPr/>
          <a:lstStyle/>
          <a:p>
            <a:pPr algn="l"/>
            <a:r>
              <a:rPr lang="it-IT" dirty="0" smtClean="0"/>
              <a:t>Background and motivation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>
            <a:normAutofit/>
          </a:bodyPr>
          <a:lstStyle/>
          <a:p>
            <a:r>
              <a:rPr lang="it-IT" dirty="0" smtClean="0"/>
              <a:t>Background and motivation</a:t>
            </a:r>
          </a:p>
          <a:p>
            <a:r>
              <a:rPr lang="it-IT" dirty="0" smtClean="0">
                <a:solidFill>
                  <a:schemeClr val="bg1">
                    <a:lumMod val="75000"/>
                  </a:schemeClr>
                </a:solidFill>
              </a:rPr>
              <a:t>Data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Methodology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Regression results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Discussions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The Relationship between External Debt and Economic Growth: Evidence from Albania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838200"/>
          </a:xfrm>
        </p:spPr>
        <p:txBody>
          <a:bodyPr>
            <a:normAutofit/>
          </a:bodyPr>
          <a:lstStyle/>
          <a:p>
            <a:pPr algn="l"/>
            <a:r>
              <a:rPr lang="it-IT" dirty="0" smtClean="0"/>
              <a:t>Why the analysis of External Debt?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pPr algn="just">
              <a:buNone/>
            </a:pPr>
            <a:r>
              <a:rPr lang="en-US" sz="2800" dirty="0" smtClean="0"/>
              <a:t>External debt is an important tool of financing economic growth for developing countries</a:t>
            </a:r>
            <a:r>
              <a:rPr lang="it-IT" sz="2800" dirty="0" smtClean="0"/>
              <a:t>, through</a:t>
            </a:r>
            <a:endParaRPr lang="en-US" sz="2800" dirty="0" smtClean="0"/>
          </a:p>
          <a:p>
            <a:pPr marL="822325" lvl="1">
              <a:buFont typeface="Arial" pitchFamily="34" charset="0"/>
              <a:buChar char="•"/>
            </a:pPr>
            <a:r>
              <a:rPr lang="en-US" dirty="0" smtClean="0"/>
              <a:t>Capital accumulation,</a:t>
            </a:r>
          </a:p>
          <a:p>
            <a:pPr marL="822325" lvl="1">
              <a:buClr>
                <a:schemeClr val="tx1"/>
              </a:buClr>
              <a:buFont typeface="Arial" pitchFamily="34" charset="0"/>
              <a:buChar char="•"/>
            </a:pPr>
            <a:r>
              <a:rPr lang="en-US" dirty="0" smtClean="0"/>
              <a:t>Infrastructure development,</a:t>
            </a:r>
          </a:p>
          <a:p>
            <a:pPr marL="822325" lvl="1">
              <a:buClr>
                <a:schemeClr val="tx1"/>
              </a:buClr>
              <a:buFont typeface="Arial" pitchFamily="34" charset="0"/>
              <a:buChar char="•"/>
            </a:pPr>
            <a:r>
              <a:rPr lang="en-US" dirty="0" smtClean="0"/>
              <a:t>Human resource development </a:t>
            </a:r>
            <a:endParaRPr lang="en-US" dirty="0"/>
          </a:p>
          <a:p>
            <a:pPr marL="136525" indent="0" algn="just">
              <a:buClr>
                <a:schemeClr val="tx1"/>
              </a:buClr>
              <a:buNone/>
            </a:pPr>
            <a:endParaRPr lang="en-US" sz="2800" dirty="0" smtClean="0"/>
          </a:p>
          <a:p>
            <a:pPr marL="136525" indent="0" algn="just">
              <a:buClr>
                <a:schemeClr val="tx1"/>
              </a:buClr>
              <a:buNone/>
            </a:pPr>
            <a:r>
              <a:rPr lang="en-US" sz="2800" dirty="0" smtClean="0"/>
              <a:t>The demand for investments in developing countries can not be met from domestic savings and exports earnings are also insufficient to finance imports. 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The Relationship between External Debt and Economic Growth: Evidence from Albania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06055"/>
          </a:xfrm>
        </p:spPr>
        <p:txBody>
          <a:bodyPr>
            <a:normAutofit/>
          </a:bodyPr>
          <a:lstStyle/>
          <a:p>
            <a:pPr algn="l"/>
            <a:r>
              <a:rPr lang="it-IT" sz="4000" dirty="0" smtClean="0"/>
              <a:t>Economic impact of External Debt(1)</a:t>
            </a:r>
            <a:endParaRPr lang="en-GB" sz="40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  <a:buNone/>
            </a:pPr>
            <a:r>
              <a:rPr lang="en-US" dirty="0"/>
              <a:t>In general, external debt may affect economic growth in two </a:t>
            </a:r>
            <a:r>
              <a:rPr lang="en-US" dirty="0" smtClean="0"/>
              <a:t>ways: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 </a:t>
            </a:r>
            <a:r>
              <a:rPr lang="en-US" dirty="0"/>
              <a:t>Through the debt overhang effect</a:t>
            </a:r>
            <a:r>
              <a:rPr lang="en-US" dirty="0" smtClean="0"/>
              <a:t>: </a:t>
            </a:r>
          </a:p>
          <a:p>
            <a:pPr lvl="1" algn="just">
              <a:lnSpc>
                <a:spcPct val="90000"/>
              </a:lnSpc>
            </a:pPr>
            <a:r>
              <a:rPr lang="en-US" dirty="0" smtClean="0"/>
              <a:t>a </a:t>
            </a:r>
            <a:r>
              <a:rPr lang="en-US" dirty="0"/>
              <a:t>situation when an accumulated debt, discourage and overhang investment, mainly private investment; as private investors expect an increase in tax by government to pay the accumulated debt. </a:t>
            </a:r>
            <a:endParaRPr lang="en-US" dirty="0" smtClean="0"/>
          </a:p>
          <a:p>
            <a:pPr>
              <a:lnSpc>
                <a:spcPct val="90000"/>
              </a:lnSpc>
            </a:pPr>
            <a:r>
              <a:rPr lang="en-US" dirty="0" smtClean="0"/>
              <a:t>Through </a:t>
            </a:r>
            <a:r>
              <a:rPr lang="en-US" dirty="0"/>
              <a:t>debt crowding out </a:t>
            </a:r>
            <a:r>
              <a:rPr lang="en-US" dirty="0" smtClean="0"/>
              <a:t>effect:</a:t>
            </a:r>
          </a:p>
          <a:p>
            <a:pPr lvl="1" algn="just">
              <a:lnSpc>
                <a:spcPct val="90000"/>
              </a:lnSpc>
            </a:pPr>
            <a:r>
              <a:rPr lang="en-US" dirty="0" smtClean="0"/>
              <a:t>a </a:t>
            </a:r>
            <a:r>
              <a:rPr lang="en-US" dirty="0"/>
              <a:t>situation when income from export is used to pay the accumulated debt. This in turn may affects investment. </a:t>
            </a:r>
            <a:endParaRPr lang="en-US" i="1" dirty="0" smtClean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The Relationship between External Debt and Economic Growth: Evidence from Albania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990600"/>
          </a:xfrm>
        </p:spPr>
        <p:txBody>
          <a:bodyPr>
            <a:normAutofit/>
          </a:bodyPr>
          <a:lstStyle/>
          <a:p>
            <a:pPr algn="l"/>
            <a:r>
              <a:rPr lang="it-IT" sz="4000" dirty="0"/>
              <a:t>Economic impact of External </a:t>
            </a:r>
            <a:r>
              <a:rPr lang="it-IT" sz="4000" dirty="0" smtClean="0"/>
              <a:t>Debt(2)</a:t>
            </a:r>
            <a:endParaRPr lang="en-GB" sz="40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rmAutofit/>
          </a:bodyPr>
          <a:lstStyle/>
          <a:p>
            <a:pPr algn="just">
              <a:lnSpc>
                <a:spcPct val="90000"/>
              </a:lnSpc>
              <a:buNone/>
            </a:pPr>
            <a:r>
              <a:rPr lang="en-US" sz="3500" dirty="0"/>
              <a:t>External debt may be severe due to a number of </a:t>
            </a:r>
            <a:r>
              <a:rPr lang="en-US" sz="3500" dirty="0" smtClean="0"/>
              <a:t>reasons</a:t>
            </a:r>
            <a:r>
              <a:rPr lang="en-US" dirty="0" smtClean="0"/>
              <a:t>:</a:t>
            </a:r>
          </a:p>
          <a:p>
            <a:pPr algn="just">
              <a:lnSpc>
                <a:spcPct val="90000"/>
              </a:lnSpc>
            </a:pPr>
            <a:r>
              <a:rPr lang="en-US" sz="2800" dirty="0" smtClean="0"/>
              <a:t>In </a:t>
            </a:r>
            <a:r>
              <a:rPr lang="en-US" sz="2800" dirty="0"/>
              <a:t>some cases the size of the debt might be huge in relation with the economy size of the borrower and this leads to a possible capital </a:t>
            </a:r>
            <a:r>
              <a:rPr lang="en-US" sz="2800" dirty="0" smtClean="0"/>
              <a:t>flight.</a:t>
            </a:r>
          </a:p>
          <a:p>
            <a:pPr algn="just">
              <a:lnSpc>
                <a:spcPct val="90000"/>
              </a:lnSpc>
            </a:pPr>
            <a:r>
              <a:rPr lang="en-US" sz="2800" dirty="0"/>
              <a:t>The debt management systems also have a direct macro economic impact on the borrowing countries. </a:t>
            </a:r>
            <a:r>
              <a:rPr lang="en-US" sz="2800" dirty="0" smtClean="0"/>
              <a:t>Servicing </a:t>
            </a:r>
            <a:r>
              <a:rPr lang="en-US" sz="2800" dirty="0"/>
              <a:t>a debt by export earnings may affect economic growth by </a:t>
            </a:r>
            <a:r>
              <a:rPr lang="en-US" sz="2800" dirty="0" smtClean="0"/>
              <a:t>draining </a:t>
            </a:r>
            <a:r>
              <a:rPr lang="en-US" sz="2800" dirty="0"/>
              <a:t>available income from social service activities. </a:t>
            </a:r>
            <a:endParaRPr lang="en-US" sz="2800" dirty="0" smtClean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The Relationship between External Debt and Economic Growth: Evidence from Albania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838200"/>
          </a:xfrm>
        </p:spPr>
        <p:txBody>
          <a:bodyPr>
            <a:normAutofit fontScale="90000"/>
          </a:bodyPr>
          <a:lstStyle/>
          <a:p>
            <a:pPr algn="l"/>
            <a:r>
              <a:rPr lang="it-IT" dirty="0" smtClean="0"/>
              <a:t>External Debt Sustainability in Albania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990600"/>
            <a:ext cx="8458200" cy="5135563"/>
          </a:xfrm>
          <a:ln>
            <a:noFill/>
          </a:ln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en-US" dirty="0" smtClean="0"/>
              <a:t>According to the IMF Report (May, 2018) the external debt is estimated to have peaked at around 63 percent of GDP in 2017, driven by high external public borrowing.</a:t>
            </a:r>
          </a:p>
          <a:p>
            <a:pPr algn="just"/>
            <a:r>
              <a:rPr lang="en-US" dirty="0" smtClean="0"/>
              <a:t>However, this ratio is expected to decline to 49 percent by 2023. </a:t>
            </a:r>
          </a:p>
          <a:p>
            <a:pPr algn="just"/>
            <a:r>
              <a:rPr lang="en-US" dirty="0" smtClean="0"/>
              <a:t>External private borrowing is also expected to fall from about 27 to 19 percent of the GDP.</a:t>
            </a:r>
          </a:p>
          <a:p>
            <a:pPr algn="just"/>
            <a:r>
              <a:rPr lang="en-US" dirty="0" smtClean="0"/>
              <a:t>Depreciation shocks are likely to have added significance for debt dynamics in view of increased commercial borrowing.</a:t>
            </a:r>
            <a:endParaRPr lang="it-IT" dirty="0"/>
          </a:p>
          <a:p>
            <a:endParaRPr lang="it-IT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The Relationship between External Debt and Economic Growth: Evidence from Albania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6"/>
          <p:cNvSpPr>
            <a:spLocks noChangeArrowheads="1"/>
          </p:cNvSpPr>
          <p:nvPr/>
        </p:nvSpPr>
        <p:spPr bwMode="auto">
          <a:xfrm>
            <a:off x="609600" y="914400"/>
            <a:ext cx="82089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b="1" dirty="0"/>
              <a:t>Fig. </a:t>
            </a:r>
            <a:r>
              <a:rPr lang="en-GB" b="1" dirty="0" smtClean="0"/>
              <a:t>1. </a:t>
            </a:r>
            <a:r>
              <a:rPr lang="en-GB" b="1" dirty="0"/>
              <a:t> </a:t>
            </a:r>
            <a:r>
              <a:rPr lang="en-GB" b="1" dirty="0" smtClean="0"/>
              <a:t>Albanian Gross External Debt compared to GDP Growth Rate</a:t>
            </a:r>
            <a:endParaRPr lang="it-IT" dirty="0"/>
          </a:p>
        </p:txBody>
      </p:sp>
      <p:sp>
        <p:nvSpPr>
          <p:cNvPr id="7" name="Rectangle 6"/>
          <p:cNvSpPr/>
          <p:nvPr/>
        </p:nvSpPr>
        <p:spPr>
          <a:xfrm>
            <a:off x="838200" y="5195927"/>
            <a:ext cx="30509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i="1" dirty="0" smtClean="0"/>
              <a:t>Source</a:t>
            </a:r>
            <a:r>
              <a:rPr lang="en-GB" dirty="0" smtClean="0"/>
              <a:t>: Bank of Albania (2018)</a:t>
            </a:r>
            <a:endParaRPr lang="it-IT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The Relationship between External Debt and Economic Growth: Evidence from Albania</a:t>
            </a:r>
            <a:endParaRPr lang="en-GB" dirty="0"/>
          </a:p>
        </p:txBody>
      </p:sp>
      <p:pic>
        <p:nvPicPr>
          <p:cNvPr id="10" name="Picture 2" descr="Albania Gross External Deb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8262097" cy="3848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6324600" y="4876800"/>
            <a:ext cx="2057400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6"/>
          <p:cNvSpPr>
            <a:spLocks noChangeArrowheads="1"/>
          </p:cNvSpPr>
          <p:nvPr/>
        </p:nvSpPr>
        <p:spPr bwMode="auto">
          <a:xfrm>
            <a:off x="609600" y="914400"/>
            <a:ext cx="82089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b="1" dirty="0"/>
              <a:t>Fig. </a:t>
            </a:r>
            <a:r>
              <a:rPr lang="en-GB" b="1" dirty="0" smtClean="0"/>
              <a:t>2.  Albanian Gross External Debt vs EU </a:t>
            </a:r>
            <a:r>
              <a:rPr lang="en-GB" b="1" dirty="0"/>
              <a:t>Gross External Debt</a:t>
            </a:r>
            <a:endParaRPr lang="it-IT" dirty="0"/>
          </a:p>
        </p:txBody>
      </p:sp>
      <p:sp>
        <p:nvSpPr>
          <p:cNvPr id="7" name="Rectangle 6"/>
          <p:cNvSpPr/>
          <p:nvPr/>
        </p:nvSpPr>
        <p:spPr>
          <a:xfrm>
            <a:off x="838200" y="5195927"/>
            <a:ext cx="30509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i="1" dirty="0" smtClean="0"/>
              <a:t>Source</a:t>
            </a:r>
            <a:r>
              <a:rPr lang="en-GB" dirty="0" smtClean="0"/>
              <a:t>: Bank of Albania (2018)</a:t>
            </a:r>
            <a:endParaRPr lang="it-IT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The Relationship between External Debt and Economic Growth: Evidence from Albania</a:t>
            </a:r>
            <a:endParaRPr lang="en-GB" dirty="0"/>
          </a:p>
        </p:txBody>
      </p:sp>
      <p:pic>
        <p:nvPicPr>
          <p:cNvPr id="8" name="Picture 2" descr="Euro Area Gross External Deb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981" y="1319929"/>
            <a:ext cx="8192619" cy="3815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6324600" y="4876800"/>
            <a:ext cx="2057400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343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892</TotalTime>
  <Words>1015</Words>
  <Application>Microsoft Office PowerPoint</Application>
  <PresentationFormat>On-screen Show (4:3)</PresentationFormat>
  <Paragraphs>126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Calibri</vt:lpstr>
      <vt:lpstr>Cambria Math</vt:lpstr>
      <vt:lpstr>Office Theme</vt:lpstr>
      <vt:lpstr>The Relationship between External Debt and Economic Growth: Evidence from Albania</vt:lpstr>
      <vt:lpstr>Overview</vt:lpstr>
      <vt:lpstr>Background and motivation</vt:lpstr>
      <vt:lpstr>Why the analysis of External Debt?</vt:lpstr>
      <vt:lpstr>Economic impact of External Debt(1)</vt:lpstr>
      <vt:lpstr>Economic impact of External Debt(2)</vt:lpstr>
      <vt:lpstr>External Debt Sustainability in Albania</vt:lpstr>
      <vt:lpstr>PowerPoint Presentation</vt:lpstr>
      <vt:lpstr>PowerPoint Presentation</vt:lpstr>
      <vt:lpstr>Data</vt:lpstr>
      <vt:lpstr>Data</vt:lpstr>
      <vt:lpstr>Methodology</vt:lpstr>
      <vt:lpstr>Methodology (1)</vt:lpstr>
      <vt:lpstr>Methodology (2)</vt:lpstr>
      <vt:lpstr>Regression results</vt:lpstr>
      <vt:lpstr>PowerPoint Presentation</vt:lpstr>
      <vt:lpstr>PowerPoint Presentation</vt:lpstr>
      <vt:lpstr>Discussions</vt:lpstr>
      <vt:lpstr>Discussions (1) </vt:lpstr>
      <vt:lpstr>Discussions (2) </vt:lpstr>
      <vt:lpstr>Thank you!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Hidden Consequences of Remittances</dc:title>
  <dc:creator>Ermira</dc:creator>
  <cp:lastModifiedBy>Ermira Kalaj</cp:lastModifiedBy>
  <cp:revision>216</cp:revision>
  <cp:lastPrinted>2018-10-30T00:00:07Z</cp:lastPrinted>
  <dcterms:created xsi:type="dcterms:W3CDTF">2013-03-09T15:39:56Z</dcterms:created>
  <dcterms:modified xsi:type="dcterms:W3CDTF">2018-12-05T21:23:03Z</dcterms:modified>
</cp:coreProperties>
</file>